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9" r:id="rId2"/>
  </p:sldMasterIdLst>
  <p:notesMasterIdLst>
    <p:notesMasterId r:id="rId37"/>
  </p:notesMasterIdLst>
  <p:sldIdLst>
    <p:sldId id="256" r:id="rId3"/>
    <p:sldId id="257" r:id="rId4"/>
    <p:sldId id="258" r:id="rId5"/>
    <p:sldId id="265" r:id="rId6"/>
    <p:sldId id="290" r:id="rId7"/>
    <p:sldId id="322" r:id="rId8"/>
    <p:sldId id="291" r:id="rId9"/>
    <p:sldId id="292" r:id="rId10"/>
    <p:sldId id="325" r:id="rId11"/>
    <p:sldId id="298" r:id="rId12"/>
    <p:sldId id="299" r:id="rId13"/>
    <p:sldId id="321" r:id="rId14"/>
    <p:sldId id="300" r:id="rId15"/>
    <p:sldId id="301" r:id="rId16"/>
    <p:sldId id="323" r:id="rId17"/>
    <p:sldId id="293" r:id="rId18"/>
    <p:sldId id="295" r:id="rId19"/>
    <p:sldId id="296" r:id="rId20"/>
    <p:sldId id="297" r:id="rId21"/>
    <p:sldId id="26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27" r:id="rId33"/>
    <p:sldId id="328" r:id="rId34"/>
    <p:sldId id="329" r:id="rId35"/>
    <p:sldId id="289" r:id="rId36"/>
  </p:sldIdLst>
  <p:sldSz cx="24384000" cy="13716000"/>
  <p:notesSz cx="6858000" cy="9144000"/>
  <p:embeddedFontLst>
    <p:embeddedFont>
      <p:font typeface="OCRB" panose="020B0609020202020204" pitchFamily="49" charset="77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ExtraBold" panose="020B0606030504020204" pitchFamily="34" charset="0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Open Sans Semibold" panose="020B0606030504020204" pitchFamily="3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0FCF9"/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 autoAdjust="0"/>
    <p:restoredTop sz="90601" autoAdjust="0"/>
  </p:normalViewPr>
  <p:slideViewPr>
    <p:cSldViewPr snapToGrid="0" snapToObjects="1">
      <p:cViewPr varScale="1">
        <p:scale>
          <a:sx n="50" d="100"/>
          <a:sy n="50" d="100"/>
        </p:scale>
        <p:origin x="808" y="19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1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34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93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63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15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1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53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9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87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54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71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9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65276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780524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84609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03221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0111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62602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73944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74624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9552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17361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70431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3918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941476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88271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45375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89897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89753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160178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34879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624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116737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8276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2897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372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TreeS &amp; Binary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6458" y="11538583"/>
            <a:ext cx="5711084" cy="745888"/>
          </a:xfrm>
        </p:spPr>
        <p:txBody>
          <a:bodyPr/>
          <a:lstStyle/>
          <a:p>
            <a:r>
              <a:rPr lang="en-US" dirty="0"/>
              <a:t>Elizabeth </a:t>
            </a:r>
            <a:r>
              <a:rPr lang="en-US" dirty="0" err="1"/>
              <a:t>Paskahlia</a:t>
            </a:r>
            <a:r>
              <a:rPr lang="en-US" dirty="0"/>
              <a:t> </a:t>
            </a:r>
            <a:r>
              <a:rPr lang="en-US" dirty="0" err="1"/>
              <a:t>Gunawan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Maximum number of nodes on certain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number of nodes on level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of a binary tree is 2</a:t>
            </a:r>
            <a:r>
              <a:rPr lang="en-US" altLang="zh-CN" sz="4400" i="1" baseline="300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  <a:endParaRPr lang="en-AU" sz="4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5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/>
          <a:stretch>
            <a:fillRect/>
          </a:stretch>
        </p:blipFill>
        <p:spPr bwMode="auto">
          <a:xfrm>
            <a:off x="11359303" y="6265626"/>
            <a:ext cx="12272784" cy="674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2657233" y="8832241"/>
            <a:ext cx="6412481" cy="4472058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</a:b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Note: In some literatures,</a:t>
            </a:r>
          </a:p>
          <a:p>
            <a:pPr marL="720000" algn="l" eaLnBrk="1" hangingPunct="1">
              <a:lnSpc>
                <a:spcPct val="120000"/>
              </a:lnSpc>
            </a:pP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level of binary tree</a:t>
            </a:r>
          </a:p>
          <a:p>
            <a:pPr marL="720000" algn="l" eaLnBrk="1" hangingPunct="1">
              <a:lnSpc>
                <a:spcPct val="120000"/>
              </a:lnSpc>
            </a:pP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starts with 1 (root).</a:t>
            </a:r>
            <a:b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</a:b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2326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number of nodes with Height h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11407"/>
            <a:ext cx="20866794" cy="7925085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number of nodes on a binary tree of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height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i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is 2</a:t>
            </a:r>
            <a:r>
              <a:rPr lang="en-US" altLang="zh-CN" sz="4400" i="1" baseline="300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h+1 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- 1.</a:t>
            </a:r>
          </a:p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Height of a tree 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is the total number of levels (excluding the root)</a:t>
            </a:r>
            <a:b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or the highest level </a:t>
            </a:r>
            <a:r>
              <a:rPr lang="en-US" altLang="zh-CN" sz="4400" i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l</a:t>
            </a: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(if the levels of a tree are: 0, 1, 2, …, l) </a:t>
            </a:r>
          </a:p>
          <a:p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The following figure has the height of: 3</a:t>
            </a:r>
          </a:p>
        </p:txBody>
      </p:sp>
      <p:pic>
        <p:nvPicPr>
          <p:cNvPr id="5" name="Picture 6" descr="bt-5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/>
          <a:stretch>
            <a:fillRect/>
          </a:stretch>
        </p:blipFill>
        <p:spPr bwMode="auto">
          <a:xfrm>
            <a:off x="13193484" y="7273950"/>
            <a:ext cx="10438603" cy="57385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57233" y="8832241"/>
            <a:ext cx="9279019" cy="415498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Maximum total nodes</a:t>
            </a:r>
            <a:b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of a binary tree of height 3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1 + 2 + 4 + 8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+ 2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2</a:t>
            </a:r>
            <a:r>
              <a:rPr lang="en-US" altLang="en-US" sz="4400" baseline="30000" dirty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 – 1</a:t>
            </a:r>
          </a:p>
          <a:p>
            <a:pPr marL="720000" algn="l" eaLnBrk="1" hangingPunct="1"/>
            <a:r>
              <a:rPr lang="en-US" altLang="en-US" sz="4400" dirty="0">
                <a:latin typeface="Tahoma" panose="020B0604030504040204" pitchFamily="34" charset="0"/>
                <a:cs typeface="Tahoma" panose="020B0604030504040204" pitchFamily="34" charset="0"/>
              </a:rPr>
              <a:t>= 15</a:t>
            </a:r>
          </a:p>
        </p:txBody>
      </p:sp>
    </p:spTree>
    <p:extLst>
      <p:ext uri="{BB962C8B-B14F-4D97-AF65-F5344CB8AC3E}">
        <p14:creationId xmlns:p14="http://schemas.microsoft.com/office/powerpoint/2010/main" val="6832089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8482823" cy="803546"/>
          </a:xfrm>
        </p:spPr>
        <p:txBody>
          <a:bodyPr>
            <a:normAutofit/>
          </a:bodyPr>
          <a:lstStyle/>
          <a:p>
            <a:r>
              <a:rPr lang="en-US" dirty="0"/>
              <a:t>Minimum and maximum height of Binary tree with known number of nodes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1140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Minimum height of a binary tree of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nodes is </a:t>
            </a:r>
            <a:r>
              <a:rPr lang="en-US" altLang="zh-CN" sz="4400" baseline="300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2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log(n).</a:t>
            </a:r>
          </a:p>
          <a:p>
            <a:pPr marL="236538" indent="-236538"/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Maximum height of a binary tree of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nodes is </a:t>
            </a:r>
            <a:r>
              <a:rPr lang="en-US" altLang="zh-CN" sz="4400" i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- 1.</a:t>
            </a:r>
            <a:endParaRPr lang="en-US" altLang="zh-CN" sz="4400" baseline="30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339896" y="9289441"/>
            <a:ext cx="6412481" cy="2554545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latin typeface="Tahoma" panose="020B0604030504040204" pitchFamily="34" charset="0"/>
                <a:cs typeface="Tahoma" panose="020B0604030504040204" pitchFamily="34" charset="0"/>
              </a:rPr>
              <a:t>Skewed binary trees</a:t>
            </a:r>
          </a:p>
          <a:p>
            <a:pPr eaLnBrk="1" hangingPunct="1"/>
            <a:r>
              <a:rPr lang="en-US" altLang="en-US" sz="4000">
                <a:latin typeface="Tahoma" panose="020B0604030504040204" pitchFamily="34" charset="0"/>
                <a:cs typeface="Tahoma" panose="020B0604030504040204" pitchFamily="34" charset="0"/>
              </a:rPr>
              <a:t>have maximum height</a:t>
            </a: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endParaRPr lang="en-US" altLang="en-US" sz="4000" dirty="0"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1" name="Picture 7" descr="bt-6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"/>
          <a:stretch>
            <a:fillRect/>
          </a:stretch>
        </p:blipFill>
        <p:spPr bwMode="auto">
          <a:xfrm>
            <a:off x="2754881" y="6498129"/>
            <a:ext cx="11846944" cy="65261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170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Representation of Binary Tree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 dirty="0">
                <a:latin typeface="Tahoma" pitchFamily="34" charset="0"/>
                <a:cs typeface="Tahoma" pitchFamily="34" charset="0"/>
              </a:rPr>
              <a:t> Implementation using </a:t>
            </a:r>
            <a:r>
              <a:rPr lang="en-US" altLang="zh-CN" sz="4400" b="1" dirty="0">
                <a:latin typeface="Tahoma" pitchFamily="34" charset="0"/>
                <a:cs typeface="Tahoma" pitchFamily="34" charset="0"/>
              </a:rPr>
              <a:t>array</a:t>
            </a:r>
            <a:endParaRPr lang="en-US" altLang="zh-CN" sz="4400" b="1" baseline="300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60414" y="6748979"/>
            <a:ext cx="20164157" cy="733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1059887" y="4970950"/>
            <a:ext cx="12648640" cy="3515825"/>
          </a:xfrm>
          <a:prstGeom prst="rect">
            <a:avLst/>
          </a:prstGeom>
          <a:solidFill>
            <a:srgbClr val="E0FCF9"/>
          </a:solidFill>
        </p:spPr>
        <p:txBody>
          <a:bodyPr rtlCol="0">
            <a:normAutofit fontScale="92500" lnSpcReduction="10000"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 on array represents node number</a:t>
            </a:r>
            <a:endParaRPr lang="id-ID" altLang="en-US" sz="4000">
              <a:latin typeface="+mj-lt"/>
              <a:ea typeface="SimSun" pitchFamily="2" charset="-122"/>
              <a:cs typeface="Tahoma" pitchFamily="34" charset="0"/>
            </a:endParaRP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0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Root node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Left Child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2p + 1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,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where 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p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parent index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Right Child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2p + 2</a:t>
            </a:r>
          </a:p>
          <a:p>
            <a:pPr marL="360000" indent="0">
              <a:lnSpc>
                <a:spcPct val="13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Inde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x</a:t>
            </a:r>
            <a:r>
              <a:rPr lang="id-ID" altLang="en-US" sz="4000">
                <a:latin typeface="+mj-lt"/>
                <a:ea typeface="SimSun" pitchFamily="2" charset="-122"/>
                <a:cs typeface="Tahoma" pitchFamily="34" charset="0"/>
              </a:rPr>
              <a:t> Parent </a:t>
            </a:r>
            <a:r>
              <a:rPr lang="en-US" altLang="en-US" sz="4000">
                <a:latin typeface="+mj-lt"/>
                <a:ea typeface="SimSun" pitchFamily="2" charset="-122"/>
                <a:cs typeface="Tahoma" pitchFamily="34" charset="0"/>
              </a:rPr>
              <a:t>is </a:t>
            </a:r>
            <a:r>
              <a:rPr lang="id-ID" altLang="en-US" sz="4000" b="1">
                <a:latin typeface="+mj-lt"/>
                <a:ea typeface="SimSun" pitchFamily="2" charset="-122"/>
                <a:cs typeface="Tahoma" pitchFamily="34" charset="0"/>
              </a:rPr>
              <a:t>(p-1)/2</a:t>
            </a:r>
          </a:p>
        </p:txBody>
      </p:sp>
    </p:spTree>
    <p:extLst>
      <p:ext uri="{BB962C8B-B14F-4D97-AF65-F5344CB8AC3E}">
        <p14:creationId xmlns:p14="http://schemas.microsoft.com/office/powerpoint/2010/main" val="31526412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Property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Representation of Binary Tree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7925085"/>
          </a:xfrm>
        </p:spPr>
        <p:txBody>
          <a:bodyPr>
            <a:normAutofit/>
          </a:bodyPr>
          <a:lstStyle/>
          <a:p>
            <a:pPr marL="236538" indent="-236538"/>
            <a:r>
              <a:rPr lang="en-US" altLang="zh-CN" sz="4400" dirty="0">
                <a:latin typeface="Tahoma" pitchFamily="34" charset="0"/>
                <a:cs typeface="Tahoma" pitchFamily="34" charset="0"/>
              </a:rPr>
              <a:t> Implementation using </a:t>
            </a:r>
            <a:r>
              <a:rPr lang="en-US" altLang="zh-CN" sz="4400" b="1" dirty="0">
                <a:latin typeface="Tahoma" pitchFamily="34" charset="0"/>
                <a:cs typeface="Tahoma" pitchFamily="34" charset="0"/>
              </a:rPr>
              <a:t>linked list</a:t>
            </a:r>
          </a:p>
          <a:p>
            <a:pPr marL="236538" indent="-236538"/>
            <a:endParaRPr lang="en-US" altLang="zh-CN" sz="4400" b="1" baseline="300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9" name="Picture 6" descr="bt-7.gif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629" y="3459165"/>
            <a:ext cx="9187542" cy="95544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42308" y="6689838"/>
            <a:ext cx="9910949" cy="6297387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spcBef>
                <a:spcPts val="0"/>
              </a:spcBef>
              <a:buFontTx/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{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int data;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*left;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*right;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*parent;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};</a:t>
            </a:r>
          </a:p>
          <a:p>
            <a:pPr marL="360000" indent="0">
              <a:spcBef>
                <a:spcPts val="0"/>
              </a:spcBef>
              <a:buFontTx/>
              <a:buNone/>
            </a:pPr>
            <a:endParaRPr lang="en-US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FontTx/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*root = NULL;</a:t>
            </a:r>
          </a:p>
          <a:p>
            <a:pPr marL="360000" indent="-236538">
              <a:spcBef>
                <a:spcPts val="0"/>
              </a:spcBef>
            </a:pPr>
            <a:endParaRPr lang="en-US" altLang="zh-CN" sz="4400">
              <a:ea typeface="SimSun" panose="02010600030101010101" pitchFamily="2" charset="-122"/>
            </a:endParaRPr>
          </a:p>
          <a:p>
            <a:pPr marL="36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6722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4 Types of binary tree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866794" cy="94744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Perfect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every level are at the same depth.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Complete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every level, except possibly the last, is completely filled, and</a:t>
            </a:r>
            <a:b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nodes are as far left as possible. A perfect binary tree is a complete binary tree.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Skewed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each node has at most one child.</a:t>
            </a:r>
          </a:p>
          <a:p>
            <a:pPr>
              <a:lnSpc>
                <a:spcPct val="110000"/>
              </a:lnSpc>
              <a:spcBef>
                <a:spcPts val="4800"/>
              </a:spcBef>
            </a:pPr>
            <a:r>
              <a:rPr lang="en-AU" sz="4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Balanced Binary Tree: </a:t>
            </a: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binary tree in which no leaf is much farther away from the root than any other leaf</a:t>
            </a:r>
            <a:b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(different balancing scheme allows different definitions of “much farther”).</a:t>
            </a:r>
          </a:p>
          <a:p>
            <a:pPr>
              <a:spcBef>
                <a:spcPts val="4800"/>
              </a:spcBef>
            </a:pPr>
            <a:endParaRPr lang="en-AU" sz="4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432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(1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PERFECT binary tree</a:t>
            </a:r>
            <a:endParaRPr lang="en-US" dirty="0"/>
          </a:p>
        </p:txBody>
      </p:sp>
      <p:pic>
        <p:nvPicPr>
          <p:cNvPr id="10" name="Picture 6" descr="bt-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8249" y="3736695"/>
            <a:ext cx="12927502" cy="833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26592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(2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COMPLETE binary tree</a:t>
            </a:r>
            <a:endParaRPr lang="en-US" dirty="0"/>
          </a:p>
        </p:txBody>
      </p:sp>
      <p:pic>
        <p:nvPicPr>
          <p:cNvPr id="8" name="Picture 6" descr="bt-3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6301" y="3823400"/>
            <a:ext cx="13079902" cy="842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39451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(3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SKEWED binary tree</a:t>
            </a:r>
            <a:endParaRPr lang="en-US" dirty="0"/>
          </a:p>
        </p:txBody>
      </p:sp>
      <p:pic>
        <p:nvPicPr>
          <p:cNvPr id="6" name="Picture 7" descr="bt-4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01" r="-60410"/>
          <a:stretch>
            <a:fillRect/>
          </a:stretch>
        </p:blipFill>
        <p:spPr bwMode="auto">
          <a:xfrm>
            <a:off x="7174998" y="3984458"/>
            <a:ext cx="9522507" cy="813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862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Type of Binary Tree </a:t>
            </a:r>
            <a:r>
              <a:rPr lang="en-US" b="0"/>
              <a:t>(4 of 4)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BALANCED binary tree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35" y="4685921"/>
            <a:ext cx="12802529" cy="6610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037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Recall our discussion on stack application about arithmetic notation</a:t>
            </a:r>
          </a:p>
          <a:p>
            <a:pPr marL="342900" indent="-342900"/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Here we will discuss such arithmetic notation using expression tree.</a:t>
            </a:r>
          </a:p>
        </p:txBody>
      </p:sp>
    </p:spTree>
    <p:extLst>
      <p:ext uri="{BB962C8B-B14F-4D97-AF65-F5344CB8AC3E}">
        <p14:creationId xmlns:p14="http://schemas.microsoft.com/office/powerpoint/2010/main" val="326531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342900" indent="-342900"/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6689838"/>
            <a:ext cx="9910949" cy="6297387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720000" indent="0">
              <a:spcBef>
                <a:spcPts val="0"/>
              </a:spcBef>
              <a:buFontTx/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Prefix</a:t>
            </a:r>
            <a:r>
              <a:rPr lang="en-US" altLang="zh-CN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*+ab/-cde</a:t>
            </a: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Postfix</a:t>
            </a:r>
            <a:r>
              <a:rPr lang="en-US" altLang="zh-CN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ab+cd-e/*</a:t>
            </a:r>
          </a:p>
          <a:p>
            <a:pPr marL="720000" lvl="1" indent="0">
              <a:buNone/>
            </a:pP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Infix</a:t>
            </a:r>
            <a:r>
              <a:rPr lang="en-US" altLang="zh-CN">
                <a:latin typeface="Tahoma" panose="020B0604030504040204" pitchFamily="34" charset="0"/>
                <a:ea typeface="SimSun" panose="02010600030101010101" pitchFamily="2" charset="-122"/>
              </a:rPr>
              <a:t>	 </a:t>
            </a:r>
            <a:r>
              <a:rPr lang="id-ID" altLang="zh-CN">
                <a:latin typeface="Tahoma" panose="020B0604030504040204" pitchFamily="34" charset="0"/>
                <a:cs typeface="Tahoma" panose="020B0604030504040204" pitchFamily="34" charset="0"/>
              </a:rPr>
              <a:t>: (a+b)*((c-d)/e)</a:t>
            </a:r>
          </a:p>
          <a:p>
            <a:pPr marL="720000" indent="0">
              <a:spcBef>
                <a:spcPts val="0"/>
              </a:spcBef>
              <a:buNone/>
            </a:pPr>
            <a:endParaRPr lang="en-US" altLang="zh-CN" sz="4400">
              <a:ea typeface="SimSun" panose="02010600030101010101" pitchFamily="2" charset="-122"/>
            </a:endParaRPr>
          </a:p>
          <a:p>
            <a:pPr marL="72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  <p:pic>
        <p:nvPicPr>
          <p:cNvPr id="9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78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We will use this structure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for each node in the tree: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 is a binary tree.</a:t>
            </a:r>
          </a:p>
          <a:p>
            <a:pPr marL="0" indent="0">
              <a:buNone/>
            </a:pP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6689839"/>
            <a:ext cx="9910949" cy="428296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indent="0">
              <a:spcBef>
                <a:spcPts val="0"/>
              </a:spcBef>
              <a:buNone/>
            </a:pPr>
            <a:endParaRPr lang="en-AU" altLang="zh-CN" sz="44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struct node {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int data;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*left;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struct node *right;</a:t>
            </a:r>
          </a:p>
          <a:p>
            <a:pPr marL="360000" indent="0">
              <a:spcBef>
                <a:spcPts val="0"/>
              </a:spcBef>
              <a:buNone/>
            </a:pP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};</a:t>
            </a:r>
            <a:endParaRPr lang="en-US" altLang="zh-CN" sz="4400">
              <a:ea typeface="SimSun" panose="02010600030101010101" pitchFamily="2" charset="-122"/>
            </a:endParaRPr>
          </a:p>
          <a:p>
            <a:pPr marL="360000" indent="-236538">
              <a:spcBef>
                <a:spcPts val="0"/>
              </a:spcBef>
            </a:pPr>
            <a:endParaRPr lang="en-US" altLang="zh-CN" sz="4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810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Create Expression Tree from Prefix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We can create an expression tree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from a </a:t>
            </a:r>
            <a:r>
              <a:rPr lang="en-US" altLang="zh-CN" sz="4400" b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prefix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by recursive.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Picture 6" descr="exp-2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83"/>
          <a:stretch/>
        </p:blipFill>
        <p:spPr bwMode="auto">
          <a:xfrm>
            <a:off x="14673943" y="4112147"/>
            <a:ext cx="7489371" cy="8901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9" y="8115300"/>
            <a:ext cx="10316442" cy="489827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char s[MAXN];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int  p = 0;</a:t>
            </a:r>
          </a:p>
          <a:p>
            <a:pPr marL="400050" lvl="1" indent="0">
              <a:spcBef>
                <a:spcPts val="0"/>
              </a:spcBef>
              <a:buNone/>
            </a:pPr>
            <a:endParaRPr lang="id-ID" altLang="zh-CN" sz="32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f(struct tnode *curr)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is_operator(s[p]) )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p++; curr-&gt;left  = newnode(s[p]);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f(curr-&gt;left);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p++; curr-&gt;right = newnode(s[p]);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f(curr-&gt;right);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AU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b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2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US" altLang="zh-CN" sz="3200" dirty="0">
              <a:ea typeface="SimSun" panose="02010600030101010101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42309" y="5999393"/>
            <a:ext cx="10316442" cy="187743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60000" algn="l" eaLnBrk="1" hangingPunct="1">
              <a:defRPr/>
            </a:pPr>
            <a:endParaRPr lang="en-AU" sz="1000" b="1">
              <a:solidFill>
                <a:schemeClr val="accent2">
                  <a:lumMod val="20000"/>
                  <a:lumOff val="80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360000" algn="l" eaLnBrk="1" hangingPunct="1">
              <a:defRPr/>
            </a:pPr>
            <a:r>
              <a:rPr lang="id-ID" sz="3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itchFamily="34" charset="0"/>
                <a:cs typeface="Tahoma" pitchFamily="34" charset="0"/>
              </a:rPr>
              <a:t>main function</a:t>
            </a:r>
          </a:p>
          <a:p>
            <a:pPr marL="360000" algn="l" eaLnBrk="1" hangingPunct="1">
              <a:defRPr/>
            </a:pPr>
            <a:r>
              <a:rPr lang="id-ID" sz="32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struct tnode *root = newnode(s[0]);</a:t>
            </a:r>
          </a:p>
          <a:p>
            <a:pPr marL="360000" algn="l" eaLnBrk="1" hangingPunct="1">
              <a:defRPr/>
            </a:pPr>
            <a:r>
              <a:rPr lang="id-ID" sz="32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f(root);</a:t>
            </a:r>
            <a:endParaRPr lang="en-AU" sz="320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60000" algn="l" eaLnBrk="1" hangingPunct="1">
              <a:defRPr/>
            </a:pPr>
            <a:endParaRPr lang="id-ID" sz="100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715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Prefix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Doing a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prefix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or postfix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traversal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an expression tree is simple.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prefix, you have to print/process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before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its child are processed.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4042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prefix(struct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 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prefix(curr-&gt;left);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prefix(curr-&gt;right);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  <a:endParaRPr lang="en-AU" altLang="zh-CN" sz="36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514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POSTfix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Doing a prefix or </a:t>
            </a:r>
            <a:r>
              <a:rPr lang="en-US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postfix traversal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in an expression tree is simple.</a:t>
            </a: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 postfix, you have to print/process</a:t>
            </a:r>
            <a:b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after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its child have been processed.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4042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postfix(struct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postfix(curr-&gt;left);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postfix(curr-&gt;right);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AU" altLang="zh-CN" sz="360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8264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How about </a:t>
            </a:r>
            <a:r>
              <a:rPr lang="en-AU" altLang="zh-CN" sz="4400" b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infix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? Can we just do like this code below?</a:t>
            </a: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60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It’s seems right, but infix may have</a:t>
            </a:r>
            <a:b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operator precedence </a:t>
            </a:r>
            <a:r>
              <a:rPr lang="en-AU" altLang="zh-CN" sz="4400" b="1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ambiguity </a:t>
            </a: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without brackets.</a:t>
            </a:r>
          </a:p>
          <a:p>
            <a:pPr marL="0" indent="0">
              <a:lnSpc>
                <a:spcPct val="120000"/>
              </a:lnSpc>
              <a:buNone/>
            </a:pPr>
            <a:endParaRPr lang="en-AU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5"/>
            <a:ext cx="13975200" cy="3801832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infix(struct tnode *curr) {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curr-&gt;left  != 0 ) infix(curr-&gt;left);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AU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id-ID" altLang="zh-CN" sz="36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“%c“, curr-&gt;chr );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curr-&gt;right != 0 ) infix(curr-&gt;right);</a:t>
            </a:r>
            <a:b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</a:b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175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For example </a:t>
            </a:r>
            <a:r>
              <a:rPr lang="en-US" altLang="zh-CN" sz="44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* + a b c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 prefix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  will be encoded in infix as  </a:t>
            </a: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a + b * c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with the previous code,</a:t>
            </a:r>
            <a:b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  while the correct infix is   </a:t>
            </a: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(a + b)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60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   a + b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 :  b is multiplied by c and then added by a</a:t>
            </a:r>
          </a:p>
          <a:p>
            <a:pPr marL="0" indent="0">
              <a:lnSpc>
                <a:spcPct val="200000"/>
              </a:lnSpc>
              <a:spcBef>
                <a:spcPts val="60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Courier New" panose="02070309020205020404" pitchFamily="49" charset="0"/>
                <a:ea typeface="SimSun" panose="02010600030101010101" pitchFamily="2" charset="-122"/>
                <a:cs typeface="Tahoma" panose="020B0604030504040204" pitchFamily="34" charset="0"/>
              </a:rPr>
              <a:t>  (a + b) * c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	  :  a is added by b and then multiplied by c</a:t>
            </a:r>
          </a:p>
        </p:txBody>
      </p:sp>
      <p:pic>
        <p:nvPicPr>
          <p:cNvPr id="11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8430875" y="8602658"/>
            <a:ext cx="4343400" cy="44109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514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67376" y="5229224"/>
            <a:ext cx="10900923" cy="6315076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P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refix	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*+abc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P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ostfix	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ab+c*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W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rong infix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a+b*c</a:t>
            </a:r>
          </a:p>
          <a:p>
            <a:pPr marL="400050" lvl="1" indent="0">
              <a:buNone/>
              <a:tabLst>
                <a:tab pos="574675" algn="l"/>
                <a:tab pos="1150938" algn="l"/>
              </a:tabLst>
            </a:pPr>
            <a:r>
              <a:rPr lang="en-US" altLang="zh-CN" sz="5400">
                <a:latin typeface="Tahoma" panose="020B0604030504040204" pitchFamily="34" charset="0"/>
                <a:ea typeface="SimSun" panose="02010600030101010101" pitchFamily="2" charset="-122"/>
              </a:rPr>
              <a:t>C</a:t>
            </a:r>
            <a:r>
              <a:rPr lang="id-ID" altLang="zh-CN" sz="5400">
                <a:latin typeface="Tahoma" panose="020B0604030504040204" pitchFamily="34" charset="0"/>
                <a:cs typeface="Tahoma" panose="020B0604030504040204" pitchFamily="34" charset="0"/>
              </a:rPr>
              <a:t>orrect infix	: </a:t>
            </a:r>
            <a:r>
              <a:rPr lang="id-ID" altLang="zh-CN" sz="5400">
                <a:latin typeface="Courier New" panose="02070309020205020404" pitchFamily="49" charset="0"/>
                <a:cs typeface="Courier New" panose="02070309020205020404" pitchFamily="49" charset="0"/>
              </a:rPr>
              <a:t>(a+b)*c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3830300" y="3930571"/>
            <a:ext cx="8943975" cy="90830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9684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INfix Traversal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To fix that, we can </a:t>
            </a:r>
            <a:r>
              <a:rPr lang="id-ID" altLang="zh-CN" sz="4400" b="1">
                <a:latin typeface="Tahoma" panose="020B0604030504040204" pitchFamily="34" charset="0"/>
                <a:cs typeface="Tahoma" panose="020B0604030504040204" pitchFamily="34" charset="0"/>
              </a:rPr>
              <a:t>add brackets ()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when expanding an operator.</a:t>
            </a: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tabLst>
                <a:tab pos="574675" algn="l"/>
                <a:tab pos="1150938" algn="l"/>
              </a:tabLst>
            </a:pPr>
            <a:r>
              <a:rPr lang="en-AU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So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</a:rPr>
              <a:t>* + a b c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in prefix </a:t>
            </a:r>
            <a:b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will be encoded as 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((</a:t>
            </a:r>
            <a:r>
              <a:rPr lang="id-ID" altLang="zh-CN" sz="4400">
                <a:latin typeface="Courier New" panose="02070309020205020404" pitchFamily="49" charset="0"/>
                <a:ea typeface="SimSun" panose="02010600030101010101" pitchFamily="2" charset="-122"/>
              </a:rPr>
              <a:t>a + b) * c)</a:t>
            </a:r>
            <a:r>
              <a:rPr lang="id-ID" altLang="zh-CN" sz="440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in infix,</a:t>
            </a:r>
            <a:b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zh-CN" sz="4400">
                <a:latin typeface="Tahoma" panose="020B0604030504040204" pitchFamily="34" charset="0"/>
                <a:cs typeface="Tahoma" panose="020B0604030504040204" pitchFamily="34" charset="0"/>
              </a:rPr>
              <a:t>which is correct.</a:t>
            </a:r>
          </a:p>
          <a:p>
            <a:pPr marL="0" indent="0">
              <a:lnSpc>
                <a:spcPct val="120000"/>
              </a:lnSpc>
              <a:buNone/>
            </a:pPr>
            <a:endParaRPr lang="en-AU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308" y="5229224"/>
            <a:ext cx="13975200" cy="5057776"/>
          </a:xfrm>
          <a:prstGeom prst="rect">
            <a:avLst/>
          </a:prstGeom>
          <a:solidFill>
            <a:srgbClr val="E0FCF9"/>
          </a:solidFill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600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AU" altLang="zh-CN" sz="15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void infix(tnode *curr) {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is_operator(curr-&gt;chr) ) putchar( '('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if ( curr-&gt;left != 0 ) infix(curr-&gt;left);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printf( "%c", curr-&gt;chr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if ( curr-&gt;right != 0 ) infix(curr-&gt;right);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 b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if ( is_operator(curr-&gt;chr) ) putchar( ')' );</a:t>
            </a:r>
          </a:p>
          <a:p>
            <a:pPr marL="360000" indent="0">
              <a:lnSpc>
                <a:spcPct val="120000"/>
              </a:lnSpc>
              <a:spcBef>
                <a:spcPts val="0"/>
              </a:spcBef>
              <a:buNone/>
              <a:tabLst>
                <a:tab pos="574675" algn="l"/>
                <a:tab pos="1150938" algn="l"/>
              </a:tabLst>
            </a:pPr>
            <a:r>
              <a:rPr lang="en-US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id-ID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}</a:t>
            </a:r>
          </a:p>
          <a:p>
            <a:pPr marL="3600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36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88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 of 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Binary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Expression Tree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Expression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Create Exp-Tree from Postfix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9094715"/>
          </a:xfrm>
        </p:spPr>
        <p:txBody>
          <a:bodyPr>
            <a:normAutofit/>
          </a:bodyPr>
          <a:lstStyle/>
          <a:p>
            <a:pPr>
              <a:tabLst>
                <a:tab pos="574675" algn="l"/>
                <a:tab pos="1150938" algn="l"/>
              </a:tabLst>
            </a:pPr>
            <a:r>
              <a:rPr lang="en-AU" altLang="zh-CN" sz="4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Now, can you create an expression tree given a postfix notation?</a:t>
            </a:r>
          </a:p>
          <a:p>
            <a:pPr>
              <a:tabLst>
                <a:tab pos="574675" algn="l"/>
                <a:tab pos="1150938" algn="l"/>
              </a:tabLst>
            </a:pPr>
            <a:endParaRPr lang="en-US" altLang="zh-CN" sz="440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tabLst>
                <a:tab pos="574675" algn="l"/>
                <a:tab pos="1150938" algn="l"/>
              </a:tabLst>
            </a:pPr>
            <a:r>
              <a:rPr lang="en-US" altLang="zh-CN" sz="440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 Hint: scan from right to left.</a:t>
            </a:r>
          </a:p>
        </p:txBody>
      </p:sp>
      <p:pic>
        <p:nvPicPr>
          <p:cNvPr id="12" name="Picture 6" descr="exp-1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-60" r="1225" b="1318"/>
          <a:stretch/>
        </p:blipFill>
        <p:spPr bwMode="auto">
          <a:xfrm>
            <a:off x="17259300" y="7412872"/>
            <a:ext cx="5514975" cy="5600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602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Tree traversal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D" dirty="0"/>
              <a:t>In general, there are two ways to traverse a tree:</a:t>
            </a:r>
          </a:p>
          <a:p>
            <a:pPr lvl="1"/>
            <a:r>
              <a:rPr lang="en-ID" dirty="0"/>
              <a:t>Depth-first search</a:t>
            </a:r>
          </a:p>
          <a:p>
            <a:pPr lvl="1"/>
            <a:r>
              <a:rPr lang="en-ID" dirty="0"/>
              <a:t>Breadth-first search (Level-order)</a:t>
            </a:r>
          </a:p>
        </p:txBody>
      </p:sp>
    </p:spTree>
    <p:extLst>
      <p:ext uri="{BB962C8B-B14F-4D97-AF65-F5344CB8AC3E}">
        <p14:creationId xmlns:p14="http://schemas.microsoft.com/office/powerpoint/2010/main" val="2686674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Depth First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2192000" cy="8129718"/>
          </a:xfrm>
        </p:spPr>
        <p:txBody>
          <a:bodyPr/>
          <a:lstStyle/>
          <a:p>
            <a:r>
              <a:rPr lang="en-ID" dirty="0"/>
              <a:t>The search tree is deepened as much as possible before going to the next sibling.</a:t>
            </a:r>
          </a:p>
          <a:p>
            <a:r>
              <a:rPr lang="en-ID" dirty="0"/>
              <a:t>There are three methods at which position of the traversal relative to the node: Pre-Order, In-Order, and Post-Order.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1D44E8-71FB-8885-124A-33BC18E7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272" y="3326137"/>
            <a:ext cx="10437705" cy="89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22593-26DF-27D5-3A07-29168491D1B2}"/>
              </a:ext>
            </a:extLst>
          </p:cNvPr>
          <p:cNvSpPr txBox="1"/>
          <p:nvPr/>
        </p:nvSpPr>
        <p:spPr>
          <a:xfrm>
            <a:off x="2907323" y="8403615"/>
            <a:ext cx="12192000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Pre-order (node visited at position red </a:t>
            </a:r>
            <a:r>
              <a:rPr lang="en-ID" sz="3600" b="0" u="none" strike="noStrike" dirty="0">
                <a:solidFill>
                  <a:srgbClr val="FF0000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 F, B, A, D, C, E, G, I, H;</a:t>
            </a:r>
          </a:p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In-order (node visited at position green </a:t>
            </a:r>
            <a:r>
              <a:rPr lang="en-ID" sz="3600" b="0" u="none" strike="noStrike" dirty="0">
                <a:solidFill>
                  <a:srgbClr val="00FF00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 A, B, C, D, E, F, G, H, I;</a:t>
            </a:r>
          </a:p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Post-order (node visited at position blue </a:t>
            </a:r>
            <a:r>
              <a:rPr lang="en-ID" sz="3600" b="0" u="none" strike="noStrike" dirty="0">
                <a:solidFill>
                  <a:srgbClr val="2A7FFF"/>
                </a:solidFill>
                <a:effectLst/>
              </a:rPr>
              <a:t>●</a:t>
            </a: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):</a:t>
            </a:r>
            <a:br>
              <a:rPr lang="en-ID" sz="3600" b="0" u="none" strike="noStrike" dirty="0">
                <a:solidFill>
                  <a:srgbClr val="202122"/>
                </a:solidFill>
                <a:effectLst/>
              </a:rPr>
            </a:br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   A, C, E, D, B, H, I, G, F.</a:t>
            </a:r>
          </a:p>
        </p:txBody>
      </p:sp>
    </p:spTree>
    <p:extLst>
      <p:ext uri="{BB962C8B-B14F-4D97-AF65-F5344CB8AC3E}">
        <p14:creationId xmlns:p14="http://schemas.microsoft.com/office/powerpoint/2010/main" val="8321937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Tree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Breadth First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D" dirty="0"/>
              <a:t>The search tree is broadened as much as possible before going to the next depth.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22593-26DF-27D5-3A07-29168491D1B2}"/>
              </a:ext>
            </a:extLst>
          </p:cNvPr>
          <p:cNvSpPr txBox="1"/>
          <p:nvPr/>
        </p:nvSpPr>
        <p:spPr>
          <a:xfrm>
            <a:off x="2907323" y="5787415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ID" sz="3600" b="0" u="none" strike="noStrike" dirty="0">
                <a:solidFill>
                  <a:srgbClr val="202122"/>
                </a:solidFill>
                <a:effectLst/>
              </a:rPr>
              <a:t>- BFS (Level-order): F, B, G, A, D, I, C, E, H.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2F4C9C-25ED-3A4C-9D29-26FB86A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900" y="5293867"/>
            <a:ext cx="8204200" cy="65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1456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5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Thareja. 2014. Data structures using C. Oxford University Press. New Delhi. ISBN:9780198099307. Chapter 9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Trees, http://cslibrary.stanford.edu/110/BinaryTrees.html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tree is a non-linear data structure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represents the hierarchical relationships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among the data objects</a:t>
            </a:r>
          </a:p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Some of the tree relations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be observed in directory structures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organizational hierarchies.</a:t>
            </a:r>
          </a:p>
          <a:p>
            <a:pPr>
              <a:lnSpc>
                <a:spcPct val="130000"/>
              </a:lnSpc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node in the tree no need to be stored contiguously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can be stored anywhere and linked by pointers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412127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2158223" cy="9361714"/>
          </a:xfrm>
        </p:spPr>
        <p:txBody>
          <a:bodyPr>
            <a:noAutofit/>
          </a:bodyPr>
          <a:lstStyle/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Root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topmost node in the tree.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Line connecting 2 nodes.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Leaf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node that has no children.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Sibling: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Nodes that have the same parent. 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sequence of consecutive edges is called a path </a:t>
            </a:r>
          </a:p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Ancestor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ancestor of a node is any predecessor node on the path from root to that node.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Descendant node: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descendant node is any successor node on any path from the node to a leaf node.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718528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2669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2158223" cy="9361714"/>
          </a:xfrm>
        </p:spPr>
        <p:txBody>
          <a:bodyPr>
            <a:noAutofit/>
          </a:bodyPr>
          <a:lstStyle/>
          <a:p>
            <a:pPr>
              <a:spcBef>
                <a:spcPts val="2700"/>
              </a:spcBef>
            </a:pP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Level: 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node in the tree is assigned a level number in such a way that the root node is at level 0, children of the root node are at level number 1. </a:t>
            </a:r>
          </a:p>
          <a:p>
            <a:pPr>
              <a:spcBef>
                <a:spcPts val="2700"/>
              </a:spcBef>
            </a:pPr>
            <a:r>
              <a:rPr lang="en-AU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Degree</a:t>
            </a:r>
            <a:r>
              <a:rPr lang="en-AU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node is the total number of children that a node has. 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9235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Tree Introduction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Tree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collection of one or more nodes.</a:t>
            </a:r>
          </a:p>
          <a:p>
            <a:pPr>
              <a:spcBef>
                <a:spcPts val="4800"/>
              </a:spcBef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684688" y="4723123"/>
            <a:ext cx="11488512" cy="813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ROOT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LEAF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E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D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PARENT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C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CHILDREN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B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C, D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SIBLING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PATH FROM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TO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ANCESTOR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C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DESCENDANT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C =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,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G</a:t>
            </a:r>
            <a:endParaRPr lang="id-ID" altLang="en-US" sz="4400" dirty="0">
              <a:latin typeface="Tahoma" pitchFamily="34" charset="0"/>
              <a:cs typeface="Tahom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LEVEL OF D = 1</a:t>
            </a:r>
          </a:p>
          <a:p>
            <a:pPr algn="l">
              <a:lnSpc>
                <a:spcPct val="120000"/>
              </a:lnSpc>
            </a:pPr>
            <a:r>
              <a:rPr lang="id-ID" altLang="en-US" sz="4400" dirty="0">
                <a:latin typeface="Tahoma" pitchFamily="34" charset="0"/>
                <a:cs typeface="Tahoma" pitchFamily="34" charset="0"/>
              </a:rPr>
              <a:t>DEGREE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of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</a:t>
            </a:r>
            <a:r>
              <a:rPr lang="id-ID" altLang="en-US" sz="4400" dirty="0" err="1">
                <a:latin typeface="Tahoma" pitchFamily="34" charset="0"/>
                <a:cs typeface="Tahoma" pitchFamily="34" charset="0"/>
              </a:rPr>
              <a:t>A</a:t>
            </a:r>
            <a:r>
              <a:rPr lang="id-ID" altLang="en-US" sz="4400" dirty="0">
                <a:latin typeface="Tahoma" pitchFamily="34" charset="0"/>
                <a:cs typeface="Tahoma" pitchFamily="34" charset="0"/>
              </a:rPr>
              <a:t> = 3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718528"/>
              </p:ext>
            </p:extLst>
          </p:nvPr>
        </p:nvGraphicFramePr>
        <p:xfrm>
          <a:off x="14716125" y="3918856"/>
          <a:ext cx="8938533" cy="525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54686" imgH="2554651" progId="Visio.Drawing.11">
                  <p:embed/>
                </p:oleObj>
              </mc:Choice>
              <mc:Fallback>
                <p:oleObj name="Visio" r:id="rId2" imgW="4354686" imgH="25546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25" y="3918856"/>
                        <a:ext cx="8938533" cy="525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2826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 Introduction and terms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tree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rooted tree data structure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each node has at most two children.</a:t>
            </a:r>
          </a:p>
          <a:p>
            <a:pPr>
              <a:spcBef>
                <a:spcPts val="48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Those two children usually distinguished as</a:t>
            </a:r>
            <a:b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 child and right child.</a:t>
            </a:r>
          </a:p>
          <a:p>
            <a:pPr marL="0" indent="0">
              <a:spcBef>
                <a:spcPts val="4800"/>
              </a:spcBef>
              <a:buNone/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5429" y="3813019"/>
            <a:ext cx="7787367" cy="803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428632" y="9515434"/>
            <a:ext cx="13203253" cy="2546223"/>
          </a:xfrm>
          <a:prstGeom prst="rect">
            <a:avLst/>
          </a:prstGeom>
        </p:spPr>
        <p:txBody>
          <a:bodyPr rtlCol="0"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zh-CN" sz="4200">
                <a:latin typeface="+mj-lt"/>
                <a:cs typeface="Tahoma" pitchFamily="34" charset="0"/>
              </a:rPr>
              <a:t>A sample of binary tree of 9 nodes,</a:t>
            </a:r>
            <a:br>
              <a:rPr lang="en-US" altLang="zh-CN" sz="4200">
                <a:latin typeface="+mj-lt"/>
                <a:cs typeface="Tahoma" pitchFamily="34" charset="0"/>
              </a:rPr>
            </a:br>
            <a:r>
              <a:rPr lang="en-US" altLang="zh-CN" sz="4200" b="1">
                <a:latin typeface="+mj-lt"/>
                <a:cs typeface="Tahoma" pitchFamily="34" charset="0"/>
              </a:rPr>
              <a:t>root</a:t>
            </a:r>
            <a:r>
              <a:rPr lang="en-US" altLang="zh-CN" sz="4200">
                <a:latin typeface="+mj-lt"/>
                <a:cs typeface="Tahoma" pitchFamily="34" charset="0"/>
              </a:rPr>
              <a:t>ed on node which contains </a:t>
            </a:r>
            <a:r>
              <a:rPr lang="en-US" altLang="zh-CN" sz="4200" b="1">
                <a:latin typeface="+mj-lt"/>
                <a:cs typeface="Tahoma" pitchFamily="34" charset="0"/>
              </a:rPr>
              <a:t>18</a:t>
            </a:r>
            <a:r>
              <a:rPr lang="en-US" altLang="zh-CN" sz="4200">
                <a:latin typeface="+mj-lt"/>
                <a:cs typeface="Tahoma" pitchFamily="34" charset="0"/>
              </a:rPr>
              <a:t>.</a:t>
            </a:r>
            <a:br>
              <a:rPr lang="en-US" altLang="zh-CN" sz="4200">
                <a:latin typeface="+mj-lt"/>
                <a:cs typeface="Tahoma" pitchFamily="34" charset="0"/>
              </a:rPr>
            </a:br>
            <a:r>
              <a:rPr lang="en-US" altLang="zh-CN" sz="4200" b="1">
                <a:latin typeface="+mj-lt"/>
                <a:cs typeface="Tahoma" pitchFamily="34" charset="0"/>
              </a:rPr>
              <a:t>Leaves</a:t>
            </a:r>
            <a:r>
              <a:rPr lang="en-US" altLang="zh-CN" sz="4200">
                <a:latin typeface="+mj-lt"/>
                <a:cs typeface="Tahoma" pitchFamily="34" charset="0"/>
              </a:rPr>
              <a:t> are nodes which contain </a:t>
            </a:r>
            <a:r>
              <a:rPr lang="en-US" altLang="zh-CN" sz="4200" b="1">
                <a:latin typeface="+mj-lt"/>
                <a:cs typeface="Tahoma" pitchFamily="34" charset="0"/>
              </a:rPr>
              <a:t>9</a:t>
            </a:r>
            <a:r>
              <a:rPr lang="en-US" altLang="zh-CN" sz="4200">
                <a:latin typeface="+mj-lt"/>
                <a:cs typeface="Tahoma" pitchFamily="34" charset="0"/>
              </a:rPr>
              <a:t>, </a:t>
            </a:r>
            <a:r>
              <a:rPr lang="en-US" altLang="zh-CN" sz="4200" b="1">
                <a:latin typeface="+mj-lt"/>
                <a:cs typeface="Tahoma" pitchFamily="34" charset="0"/>
              </a:rPr>
              <a:t>12</a:t>
            </a:r>
            <a:r>
              <a:rPr lang="en-US" altLang="zh-CN" sz="4200">
                <a:latin typeface="+mj-lt"/>
                <a:cs typeface="Tahoma" pitchFamily="34" charset="0"/>
              </a:rPr>
              <a:t>, </a:t>
            </a:r>
            <a:r>
              <a:rPr lang="en-US" altLang="zh-CN" sz="4200" b="1">
                <a:latin typeface="+mj-lt"/>
                <a:cs typeface="Tahoma" pitchFamily="34" charset="0"/>
              </a:rPr>
              <a:t>10</a:t>
            </a:r>
            <a:r>
              <a:rPr lang="en-US" altLang="zh-CN" sz="4200">
                <a:latin typeface="+mj-lt"/>
                <a:cs typeface="Tahoma" pitchFamily="34" charset="0"/>
              </a:rPr>
              <a:t> and </a:t>
            </a:r>
            <a:r>
              <a:rPr lang="en-US" altLang="zh-CN" sz="4200" b="1">
                <a:latin typeface="+mj-lt"/>
                <a:cs typeface="Tahoma" pitchFamily="34" charset="0"/>
              </a:rPr>
              <a:t>23</a:t>
            </a:r>
            <a:r>
              <a:rPr lang="en-US" altLang="zh-CN" sz="4200">
                <a:latin typeface="+mj-lt"/>
                <a:cs typeface="Tahoma" pitchFamily="34" charset="0"/>
              </a:rPr>
              <a:t>.</a:t>
            </a:r>
            <a:endParaRPr lang="en-US" altLang="zh-CN" sz="4200" dirty="0"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251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Tree Concept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 Introduction and terms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3508052" cy="792508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of node: 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length of the path from the root to the node. 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depth of root is 0.</a:t>
            </a:r>
          </a:p>
          <a:p>
            <a:pPr>
              <a:spcBef>
                <a:spcPts val="2400"/>
              </a:spcBef>
            </a:pPr>
            <a:r>
              <a:rPr lang="en-AU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Height of a tree: </a:t>
            </a: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total number of nodes on the path from the root node to the deepest node in the tree. 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tree with only root node has a height of 1.</a:t>
            </a:r>
          </a:p>
          <a:p>
            <a:pPr>
              <a:spcBef>
                <a:spcPts val="2400"/>
              </a:spcBef>
            </a:pPr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sample binary tree: Depth of node 12 is 3, and the Height of tree is 4.</a:t>
            </a:r>
          </a:p>
          <a:p>
            <a:pPr>
              <a:spcBef>
                <a:spcPts val="2400"/>
              </a:spcBef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2400"/>
              </a:spcBef>
              <a:buNone/>
            </a:pP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bt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5429" y="3813019"/>
            <a:ext cx="7787367" cy="803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7869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2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1265</TotalTime>
  <Words>2089</Words>
  <Application>Microsoft Macintosh PowerPoint</Application>
  <PresentationFormat>Custom</PresentationFormat>
  <Paragraphs>245</Paragraphs>
  <Slides>34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Open Sans</vt:lpstr>
      <vt:lpstr>OCRB</vt:lpstr>
      <vt:lpstr>Arial</vt:lpstr>
      <vt:lpstr>Open Sans Light</vt:lpstr>
      <vt:lpstr>Open Sans ExtraBold</vt:lpstr>
      <vt:lpstr>Open Sans Semibold</vt:lpstr>
      <vt:lpstr>Courier New</vt:lpstr>
      <vt:lpstr>Tahoma</vt:lpstr>
      <vt:lpstr>21_BasicWhite</vt:lpstr>
      <vt:lpstr>22_BasicWhite</vt:lpstr>
      <vt:lpstr>Visio</vt:lpstr>
      <vt:lpstr>TreeS &amp; Binary Tree</vt:lpstr>
      <vt:lpstr>Learning outcomes</vt:lpstr>
      <vt:lpstr>Subtopics</vt:lpstr>
      <vt:lpstr>Tree Concept</vt:lpstr>
      <vt:lpstr>Tree Concept</vt:lpstr>
      <vt:lpstr>Tree Concept</vt:lpstr>
      <vt:lpstr>Tree Concept</vt:lpstr>
      <vt:lpstr>Binary Tree Concept</vt:lpstr>
      <vt:lpstr>Binary Tree Concept</vt:lpstr>
      <vt:lpstr>Property of Binary Tree</vt:lpstr>
      <vt:lpstr>Property of Binary Tree</vt:lpstr>
      <vt:lpstr>Property of Binary Tree</vt:lpstr>
      <vt:lpstr>Property of Binary Tree</vt:lpstr>
      <vt:lpstr>Property of Binary Tree</vt:lpstr>
      <vt:lpstr>Type of Binary Tree</vt:lpstr>
      <vt:lpstr>Type of Binary Tree (1 of 4)</vt:lpstr>
      <vt:lpstr>Type of Binary Tree (2 of 4)</vt:lpstr>
      <vt:lpstr>Type of Binary Tree (3 of 4)</vt:lpstr>
      <vt:lpstr>Type of Binary Tree (4 of 4)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Expression Tree Concept</vt:lpstr>
      <vt:lpstr>Tree Traversal</vt:lpstr>
      <vt:lpstr>Tree Traversal</vt:lpstr>
      <vt:lpstr>Tree Traversal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Lili</dc:creator>
  <cp:lastModifiedBy>HENRY LUCKY</cp:lastModifiedBy>
  <cp:revision>31</cp:revision>
  <dcterms:created xsi:type="dcterms:W3CDTF">2023-11-16T08:05:07Z</dcterms:created>
  <dcterms:modified xsi:type="dcterms:W3CDTF">2024-01-10T12:36:16Z</dcterms:modified>
</cp:coreProperties>
</file>